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9/4/2011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71472" y="3286124"/>
            <a:ext cx="6479659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Siap</a:t>
            </a:r>
            <a:r>
              <a:rPr lang="en-GB" sz="4400" dirty="0" smtClean="0">
                <a:latin typeface="Berlin Sans FB" pitchFamily="34" charset="0"/>
              </a:rPr>
              <a:t> a </a:t>
            </a:r>
            <a:r>
              <a:rPr lang="en-GB" sz="4400" dirty="0" err="1" smtClean="0">
                <a:latin typeface="Berlin Sans FB" pitchFamily="34" charset="0"/>
              </a:rPr>
              <a:t>Mesur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882495"/>
            <a:chOff x="971600" y="3717032"/>
            <a:chExt cx="7200287" cy="38799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6624736" cy="3783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Darganfyddwch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arwynebedd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paralelogram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bach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ABCD.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Ydy’r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holl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fesuriadau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gennych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chi?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Sut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fedrwch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chi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mesuriadau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coll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?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71604" y="4071942"/>
            <a:ext cx="7415215" cy="2357454"/>
            <a:chOff x="1547013" y="2330192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330192"/>
              <a:ext cx="7201523" cy="2356642"/>
              <a:chOff x="1691029" y="2330192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330192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200683" y="2830086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14"/>
          <p:cNvGrpSpPr/>
          <p:nvPr/>
        </p:nvGrpSpPr>
        <p:grpSpPr>
          <a:xfrm>
            <a:off x="3786182" y="0"/>
            <a:ext cx="5357818" cy="3786190"/>
            <a:chOff x="1044576" y="1754257"/>
            <a:chExt cx="6352579" cy="4362388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988840"/>
              <a:ext cx="5705475" cy="3781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4128815" y="2326978"/>
              <a:ext cx="307975" cy="207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120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184377" y="2132856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6156177" y="2326978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677075" y="2720122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92080" y="1754257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70064" y="305966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A</a:t>
              </a:r>
              <a:endParaRPr lang="en-GB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86225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B</a:t>
              </a:r>
              <a:endParaRPr lang="en-GB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85260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C</a:t>
              </a:r>
              <a:endParaRPr lang="en-GB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151662" y="3276025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D</a:t>
              </a:r>
              <a:endParaRPr lang="en-GB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32536" y="558559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E</a:t>
              </a:r>
              <a:endParaRPr lang="en-GB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44576" y="5553332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F</a:t>
              </a:r>
              <a:endParaRPr lang="en-GB" sz="16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5198716" y="3457754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719614" y="3850898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4315446" y="4512807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836344" y="4905950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1287016" y="5708422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324448" y="5770265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214282" y="35716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O </a:t>
            </a:r>
            <a:r>
              <a:rPr lang="en-GB" sz="2800" dirty="0" err="1" smtClean="0">
                <a:latin typeface="Berlin Sans FB" pitchFamily="34" charset="0"/>
              </a:rPr>
              <a:t>wybod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fod</a:t>
            </a:r>
            <a:r>
              <a:rPr lang="en-GB" sz="2800" dirty="0" smtClean="0">
                <a:latin typeface="Berlin Sans FB" pitchFamily="34" charset="0"/>
              </a:rPr>
              <a:t> yr </a:t>
            </a:r>
            <a:r>
              <a:rPr lang="en-GB" sz="2800" dirty="0" err="1" smtClean="0">
                <a:latin typeface="Berlin Sans FB" pitchFamily="34" charset="0"/>
              </a:rPr>
              <a:t>ongl</a:t>
            </a:r>
            <a:r>
              <a:rPr lang="en-GB" sz="2800" dirty="0" smtClean="0">
                <a:latin typeface="Berlin Sans FB" pitchFamily="34" charset="0"/>
              </a:rPr>
              <a:t> ABC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hafal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i</a:t>
            </a:r>
            <a:r>
              <a:rPr lang="en-GB" sz="2800" dirty="0" smtClean="0">
                <a:latin typeface="Berlin Sans FB" pitchFamily="34" charset="0"/>
              </a:rPr>
              <a:t> 120°,  </a:t>
            </a:r>
            <a:r>
              <a:rPr lang="en-GB" sz="2800" dirty="0" err="1" smtClean="0">
                <a:latin typeface="Berlin Sans FB" pitchFamily="34" charset="0"/>
              </a:rPr>
              <a:t>cyfrifwch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arwynebedd</a:t>
            </a:r>
            <a:r>
              <a:rPr lang="en-GB" sz="2800" dirty="0" smtClean="0">
                <a:latin typeface="Berlin Sans FB" pitchFamily="34" charset="0"/>
              </a:rPr>
              <a:t> y </a:t>
            </a:r>
            <a:r>
              <a:rPr lang="en-GB" sz="2800" dirty="0" err="1" smtClean="0">
                <a:latin typeface="Berlin Sans FB" pitchFamily="34" charset="0"/>
              </a:rPr>
              <a:t>paralelogram</a:t>
            </a:r>
            <a:r>
              <a:rPr lang="en-GB" sz="2800" dirty="0" smtClean="0">
                <a:latin typeface="Berlin Sans FB" pitchFamily="34" charset="0"/>
              </a:rPr>
              <a:t> BCEF.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458896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071546"/>
            <a:ext cx="6947104" cy="293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423134" y="1562470"/>
            <a:ext cx="576064" cy="388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120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639158" y="1377804"/>
            <a:ext cx="48629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75698" y="1562470"/>
            <a:ext cx="1637348" cy="19427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92966" y="234366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3cm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666246" y="10084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8cm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928662" y="4214818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Berlin Sans FB" pitchFamily="34" charset="0"/>
              </a:rPr>
              <a:t>Fformiwla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Arwynebedd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Paralelogram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yw</a:t>
            </a:r>
            <a:r>
              <a:rPr lang="en-GB" sz="2400" dirty="0" smtClean="0">
                <a:latin typeface="Berlin Sans FB" pitchFamily="34" charset="0"/>
              </a:rPr>
              <a:t> :</a:t>
            </a:r>
          </a:p>
          <a:p>
            <a:pPr algn="ctr"/>
            <a:r>
              <a:rPr lang="en-GB" sz="2400" b="1" dirty="0" smtClean="0">
                <a:latin typeface="Berlin Sans FB" pitchFamily="34" charset="0"/>
              </a:rPr>
              <a:t>sail x </a:t>
            </a:r>
            <a:r>
              <a:rPr lang="en-GB" sz="2400" b="1" dirty="0" err="1" smtClean="0">
                <a:latin typeface="Berlin Sans FB" pitchFamily="34" charset="0"/>
              </a:rPr>
              <a:t>uchder</a:t>
            </a:r>
            <a:r>
              <a:rPr lang="en-GB" sz="2400" b="1" dirty="0" smtClean="0">
                <a:latin typeface="Berlin Sans FB" pitchFamily="34" charset="0"/>
              </a:rPr>
              <a:t> </a:t>
            </a:r>
            <a:r>
              <a:rPr lang="en-GB" sz="2400" b="1" dirty="0" err="1" smtClean="0">
                <a:latin typeface="Berlin Sans FB" pitchFamily="34" charset="0"/>
              </a:rPr>
              <a:t>perependicwlar</a:t>
            </a:r>
            <a:endParaRPr lang="en-GB" sz="2400" b="1" dirty="0">
              <a:latin typeface="Berlin Sans FB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5214950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Berlin Sans FB" pitchFamily="34" charset="0"/>
              </a:rPr>
              <a:t>Mae </a:t>
            </a:r>
            <a:r>
              <a:rPr lang="en-GB" sz="2400" dirty="0" err="1" smtClean="0">
                <a:latin typeface="Berlin Sans FB" pitchFamily="34" charset="0"/>
              </a:rPr>
              <a:t>angen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darganfod</a:t>
            </a:r>
            <a:r>
              <a:rPr lang="en-GB" sz="2400" dirty="0" smtClean="0">
                <a:latin typeface="Berlin Sans FB" pitchFamily="34" charset="0"/>
              </a:rPr>
              <a:t> yr </a:t>
            </a:r>
            <a:r>
              <a:rPr lang="en-GB" sz="2400" dirty="0" err="1" smtClean="0">
                <a:latin typeface="Berlin Sans FB" pitchFamily="34" charset="0"/>
              </a:rPr>
              <a:t>uchder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perpendiciwlar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trwy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ddefnyddio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trigonometreg</a:t>
            </a:r>
            <a:endParaRPr lang="en-GB" sz="2400" b="1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929058" y="4286256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458896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643050"/>
            <a:ext cx="7145877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28596" y="4286256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latin typeface="Berlin Sans FB" pitchFamily="34" charset="0"/>
            </a:endParaRPr>
          </a:p>
          <a:p>
            <a:pPr algn="ctr"/>
            <a:r>
              <a:rPr lang="en-GB" sz="2400" dirty="0" smtClean="0">
                <a:latin typeface="Berlin Sans FB" pitchFamily="34" charset="0"/>
              </a:rPr>
              <a:t>Sin (</a:t>
            </a:r>
            <a:r>
              <a:rPr lang="en-GB" sz="2400" dirty="0" err="1" smtClean="0">
                <a:latin typeface="Berlin Sans FB" pitchFamily="34" charset="0"/>
              </a:rPr>
              <a:t>ongl</a:t>
            </a:r>
            <a:r>
              <a:rPr lang="en-GB" sz="2400" dirty="0" smtClean="0">
                <a:latin typeface="Berlin Sans FB" pitchFamily="34" charset="0"/>
              </a:rPr>
              <a:t>) = </a:t>
            </a:r>
            <a:r>
              <a:rPr lang="en-GB" sz="2400" u="sng" dirty="0" err="1" smtClean="0">
                <a:latin typeface="Berlin Sans FB" pitchFamily="34" charset="0"/>
              </a:rPr>
              <a:t>hyd</a:t>
            </a:r>
            <a:r>
              <a:rPr lang="en-GB" sz="2400" u="sng" dirty="0" smtClean="0">
                <a:latin typeface="Berlin Sans FB" pitchFamily="34" charset="0"/>
              </a:rPr>
              <a:t> </a:t>
            </a:r>
            <a:r>
              <a:rPr lang="en-GB" sz="2400" u="sng" dirty="0" err="1" smtClean="0">
                <a:latin typeface="Berlin Sans FB" pitchFamily="34" charset="0"/>
              </a:rPr>
              <a:t>yr</a:t>
            </a:r>
            <a:r>
              <a:rPr lang="en-GB" sz="2400" u="sng" dirty="0" smtClean="0">
                <a:latin typeface="Berlin Sans FB" pitchFamily="34" charset="0"/>
              </a:rPr>
              <a:t> </a:t>
            </a:r>
            <a:r>
              <a:rPr lang="en-GB" sz="2400" u="sng" dirty="0" err="1" smtClean="0">
                <a:latin typeface="Berlin Sans FB" pitchFamily="34" charset="0"/>
              </a:rPr>
              <a:t>ochr</a:t>
            </a:r>
            <a:r>
              <a:rPr lang="en-GB" sz="2400" u="sng" dirty="0" smtClean="0">
                <a:latin typeface="Berlin Sans FB" pitchFamily="34" charset="0"/>
              </a:rPr>
              <a:t> </a:t>
            </a:r>
            <a:r>
              <a:rPr lang="en-GB" sz="2400" u="sng" dirty="0" err="1" smtClean="0">
                <a:latin typeface="Berlin Sans FB" pitchFamily="34" charset="0"/>
              </a:rPr>
              <a:t>cyferbyn</a:t>
            </a:r>
            <a:endParaRPr lang="en-GB" sz="2400" u="sng" dirty="0" smtClean="0">
              <a:latin typeface="Berlin Sans FB" pitchFamily="34" charset="0"/>
            </a:endParaRPr>
          </a:p>
          <a:p>
            <a:r>
              <a:rPr lang="en-GB" sz="2400" dirty="0" smtClean="0">
                <a:latin typeface="Berlin Sans FB" pitchFamily="34" charset="0"/>
              </a:rPr>
              <a:t>                        </a:t>
            </a:r>
            <a:r>
              <a:rPr lang="en-GB" sz="2400" dirty="0" err="1" smtClean="0">
                <a:latin typeface="Berlin Sans FB" pitchFamily="34" charset="0"/>
              </a:rPr>
              <a:t>hyd</a:t>
            </a:r>
            <a:r>
              <a:rPr lang="en-GB" sz="2400" dirty="0" smtClean="0">
                <a:latin typeface="Berlin Sans FB" pitchFamily="34" charset="0"/>
              </a:rPr>
              <a:t> yr </a:t>
            </a:r>
            <a:r>
              <a:rPr lang="en-GB" sz="2400" dirty="0" err="1" smtClean="0">
                <a:latin typeface="Berlin Sans FB" pitchFamily="34" charset="0"/>
              </a:rPr>
              <a:t>hypotenws</a:t>
            </a:r>
            <a:endParaRPr lang="en-GB" sz="2400" dirty="0" smtClean="0">
              <a:latin typeface="Berlin Sans FB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6087968"/>
              </p:ext>
            </p:extLst>
          </p:nvPr>
        </p:nvGraphicFramePr>
        <p:xfrm>
          <a:off x="5868143" y="3955752"/>
          <a:ext cx="1285605" cy="674687"/>
        </p:xfrm>
        <a:graphic>
          <a:graphicData uri="http://schemas.openxmlformats.org/presentationml/2006/ole">
            <p:oleObj spid="_x0000_s16386" name="Equation" r:id="rId5" imgW="1204736" imgH="632997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6477190"/>
              </p:ext>
            </p:extLst>
          </p:nvPr>
        </p:nvGraphicFramePr>
        <p:xfrm>
          <a:off x="5724127" y="4784497"/>
          <a:ext cx="1610269" cy="385762"/>
        </p:xfrm>
        <a:graphic>
          <a:graphicData uri="http://schemas.openxmlformats.org/presentationml/2006/ole">
            <p:oleObj spid="_x0000_s16387" name="Equation" r:id="rId6" imgW="1575750" imgH="350167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2345372"/>
              </p:ext>
            </p:extLst>
          </p:nvPr>
        </p:nvGraphicFramePr>
        <p:xfrm>
          <a:off x="5947602" y="5540029"/>
          <a:ext cx="1153387" cy="337244"/>
        </p:xfrm>
        <a:graphic>
          <a:graphicData uri="http://schemas.openxmlformats.org/presentationml/2006/ole">
            <p:oleObj spid="_x0000_s16388" name="Equation" r:id="rId7" imgW="647640" imgH="17748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643174" y="21429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Berlin Sans FB" pitchFamily="34" charset="0"/>
              </a:rPr>
              <a:t>Mae’r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ongl</a:t>
            </a:r>
            <a:r>
              <a:rPr lang="en-GB" sz="2400" dirty="0" smtClean="0">
                <a:latin typeface="Berlin Sans FB" pitchFamily="34" charset="0"/>
              </a:rPr>
              <a:t> BCD = 180° - 120°</a:t>
            </a:r>
          </a:p>
          <a:p>
            <a:pPr algn="ctr"/>
            <a:r>
              <a:rPr lang="en-GB" sz="2400" dirty="0" smtClean="0">
                <a:latin typeface="Berlin Sans FB" pitchFamily="34" charset="0"/>
              </a:rPr>
              <a:t>                = 60°</a:t>
            </a:r>
          </a:p>
          <a:p>
            <a:pPr algn="ctr"/>
            <a:r>
              <a:rPr lang="en-GB" sz="2400" dirty="0" smtClean="0">
                <a:latin typeface="Berlin Sans FB" pitchFamily="34" charset="0"/>
              </a:rPr>
              <a:t>(</a:t>
            </a:r>
            <a:r>
              <a:rPr lang="en-GB" sz="2400" dirty="0" err="1" smtClean="0">
                <a:latin typeface="Berlin Sans FB" pitchFamily="34" charset="0"/>
              </a:rPr>
              <a:t>rheol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onglau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mewn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paralelogram</a:t>
            </a:r>
            <a:r>
              <a:rPr lang="en-GB" sz="2400" dirty="0" smtClean="0">
                <a:latin typeface="Berlin Sans FB" pitchFamily="34" charset="0"/>
              </a:rPr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86314" y="28574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6215074" y="3429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458896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4000504"/>
            <a:ext cx="892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Berlin Sans FB" pitchFamily="34" charset="0"/>
              </a:rPr>
              <a:t>Arwynebedd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Paralelogram</a:t>
            </a:r>
            <a:r>
              <a:rPr lang="en-GB" sz="2400" dirty="0" smtClean="0">
                <a:latin typeface="Berlin Sans FB" pitchFamily="34" charset="0"/>
              </a:rPr>
              <a:t> Bach </a:t>
            </a:r>
            <a:r>
              <a:rPr lang="en-GB" sz="2400" smtClean="0">
                <a:latin typeface="Berlin Sans FB" pitchFamily="34" charset="0"/>
              </a:rPr>
              <a:t>= </a:t>
            </a:r>
            <a:r>
              <a:rPr lang="en-GB" sz="2400" b="1" smtClean="0">
                <a:latin typeface="Berlin Sans FB" pitchFamily="34" charset="0"/>
              </a:rPr>
              <a:t>sail </a:t>
            </a:r>
            <a:r>
              <a:rPr lang="en-GB" sz="2400" b="1" dirty="0" smtClean="0">
                <a:latin typeface="Berlin Sans FB" pitchFamily="34" charset="0"/>
              </a:rPr>
              <a:t>x </a:t>
            </a:r>
            <a:r>
              <a:rPr lang="en-GB" sz="2400" b="1" dirty="0" err="1" smtClean="0">
                <a:latin typeface="Berlin Sans FB" pitchFamily="34" charset="0"/>
              </a:rPr>
              <a:t>uchder</a:t>
            </a:r>
            <a:r>
              <a:rPr lang="en-GB" sz="2400" b="1" dirty="0" smtClean="0">
                <a:latin typeface="Berlin Sans FB" pitchFamily="34" charset="0"/>
              </a:rPr>
              <a:t> </a:t>
            </a:r>
            <a:r>
              <a:rPr lang="en-GB" sz="2400" b="1" dirty="0" err="1" smtClean="0">
                <a:latin typeface="Berlin Sans FB" pitchFamily="34" charset="0"/>
              </a:rPr>
              <a:t>perependicwlar</a:t>
            </a:r>
            <a:endParaRPr lang="en-GB" sz="2400" b="1" dirty="0">
              <a:latin typeface="Berlin Sans FB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571736" y="0"/>
            <a:ext cx="5357818" cy="3786190"/>
            <a:chOff x="1044576" y="1754257"/>
            <a:chExt cx="6352579" cy="4362388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988840"/>
              <a:ext cx="5705475" cy="3781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4128815" y="2326978"/>
              <a:ext cx="307975" cy="207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120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4184377" y="2132856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6156177" y="2326978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677075" y="2720122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92080" y="1754257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70064" y="305966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A</a:t>
              </a:r>
              <a:endParaRPr lang="en-GB" sz="16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86225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B</a:t>
              </a:r>
              <a:endParaRPr lang="en-GB" sz="1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85260" y="1938923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C</a:t>
              </a:r>
              <a:endParaRPr lang="en-GB" sz="16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51662" y="3276025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D</a:t>
              </a:r>
              <a:endParaRPr lang="en-GB" sz="16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32536" y="5585598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E</a:t>
              </a:r>
              <a:endParaRPr lang="en-GB" sz="16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44576" y="5553332"/>
              <a:ext cx="288032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F</a:t>
              </a:r>
              <a:endParaRPr lang="en-GB" sz="16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5198716" y="3457754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719614" y="3850898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4315446" y="4512807"/>
              <a:ext cx="936103" cy="110202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836344" y="4905950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3cm</a:t>
              </a:r>
              <a:endParaRPr lang="en-GB" sz="16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1287016" y="5708422"/>
              <a:ext cx="28527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24448" y="5770265"/>
              <a:ext cx="720080" cy="346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8cm</a:t>
              </a:r>
              <a:endParaRPr lang="en-GB" sz="16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929058" y="4500570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Berlin Sans FB" pitchFamily="34" charset="0"/>
              </a:rPr>
              <a:t>= 8 x 2.6</a:t>
            </a:r>
          </a:p>
          <a:p>
            <a:r>
              <a:rPr lang="en-GB" sz="2400" dirty="0" smtClean="0">
                <a:latin typeface="Berlin Sans FB" pitchFamily="34" charset="0"/>
              </a:rPr>
              <a:t>= 20.8cm²</a:t>
            </a:r>
            <a:endParaRPr lang="en-GB" sz="2400" dirty="0">
              <a:latin typeface="Berlin Sans FB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285784" y="5357826"/>
            <a:ext cx="892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Berlin Sans FB" pitchFamily="34" charset="0"/>
              </a:rPr>
              <a:t>Arwynebedd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Paralelogram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Mawr</a:t>
            </a:r>
            <a:r>
              <a:rPr lang="en-GB" sz="2400" dirty="0" smtClean="0">
                <a:latin typeface="Berlin Sans FB" pitchFamily="34" charset="0"/>
              </a:rPr>
              <a:t> = 3 x </a:t>
            </a:r>
            <a:r>
              <a:rPr lang="en-GB" sz="2400" dirty="0" err="1" smtClean="0">
                <a:latin typeface="Berlin Sans FB" pitchFamily="34" charset="0"/>
              </a:rPr>
              <a:t>paralelogram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bach</a:t>
            </a:r>
            <a:endParaRPr lang="en-GB" sz="2400" dirty="0">
              <a:latin typeface="Berlin Sans FB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3438" y="5786454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Berlin Sans FB" pitchFamily="34" charset="0"/>
              </a:rPr>
              <a:t>= 3 x 20.8</a:t>
            </a:r>
          </a:p>
          <a:p>
            <a:r>
              <a:rPr lang="en-GB" sz="2400" dirty="0" smtClean="0">
                <a:latin typeface="Berlin Sans FB" pitchFamily="34" charset="0"/>
              </a:rPr>
              <a:t>= 62.4cm²</a:t>
            </a:r>
            <a:endParaRPr lang="en-GB" sz="2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399</TotalTime>
  <Words>138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Equation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WilliD</cp:lastModifiedBy>
  <cp:revision>41</cp:revision>
  <dcterms:created xsi:type="dcterms:W3CDTF">2011-02-03T11:08:00Z</dcterms:created>
  <dcterms:modified xsi:type="dcterms:W3CDTF">2011-09-04T10:13:02Z</dcterms:modified>
</cp:coreProperties>
</file>